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5" r:id="rId2"/>
    <p:sldId id="284" r:id="rId3"/>
    <p:sldId id="286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404040"/>
    <a:srgbClr val="FF9F9F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94209" autoAdjust="0"/>
  </p:normalViewPr>
  <p:slideViewPr>
    <p:cSldViewPr>
      <p:cViewPr>
        <p:scale>
          <a:sx n="94" d="100"/>
          <a:sy n="94" d="100"/>
        </p:scale>
        <p:origin x="-72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A7242-52E8-41B7-ABA9-AAB51DE98B23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A4B55-63F7-4735-88B3-3997E75264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202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A4B55-63F7-4735-88B3-3997E752641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919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A4B55-63F7-4735-88B3-3997E752641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919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A4B55-63F7-4735-88B3-3997E752641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919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9990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160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813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987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723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752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5343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39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828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41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302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404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27584" y="405527"/>
            <a:ext cx="7560840" cy="604780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fr-FR" sz="2000" b="1" u="sng" dirty="0" smtClean="0"/>
              <a:t>Mise en train </a:t>
            </a:r>
            <a:r>
              <a:rPr lang="fr-FR" sz="2000" b="1" u="sng" dirty="0" smtClean="0"/>
              <a:t>1:</a:t>
            </a:r>
            <a:endParaRPr lang="fr-FR" sz="2000" b="1" u="sng" dirty="0" smtClean="0"/>
          </a:p>
          <a:p>
            <a:r>
              <a:rPr lang="fr-FR" sz="2000" dirty="0" smtClean="0"/>
              <a:t>On </a:t>
            </a:r>
            <a:r>
              <a:rPr lang="fr-FR" sz="2000" dirty="0"/>
              <a:t>veut recouvrir le rectangle A </a:t>
            </a:r>
            <a:endParaRPr lang="fr-FR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avec </a:t>
            </a:r>
            <a:r>
              <a:rPr lang="fr-FR" sz="2000" dirty="0"/>
              <a:t>le même papier à motifs</a:t>
            </a:r>
            <a:r>
              <a:rPr lang="fr-FR" sz="2000" dirty="0" smtClean="0"/>
              <a:t>.</a:t>
            </a:r>
            <a:endParaRPr lang="fr-FR" sz="2000" dirty="0"/>
          </a:p>
          <a:p>
            <a:r>
              <a:rPr lang="fr-FR" sz="2000" dirty="0"/>
              <a:t>On dispose de 4 surfaces de papier </a:t>
            </a:r>
            <a:endParaRPr lang="fr-FR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à </a:t>
            </a:r>
            <a:r>
              <a:rPr lang="fr-FR" sz="2000" dirty="0"/>
              <a:t>motifs</a:t>
            </a:r>
            <a:r>
              <a:rPr lang="fr-FR" sz="2000" dirty="0" smtClean="0"/>
              <a:t>.</a:t>
            </a:r>
            <a:endParaRPr lang="fr-FR" sz="2000" dirty="0"/>
          </a:p>
          <a:p>
            <a:pPr marL="457200" indent="-457200">
              <a:buAutoNum type="arabicPeriod"/>
            </a:pPr>
            <a:r>
              <a:rPr lang="fr-FR" sz="2000" dirty="0" smtClean="0"/>
              <a:t>Avec </a:t>
            </a:r>
            <a:r>
              <a:rPr lang="fr-FR" sz="2000" dirty="0"/>
              <a:t>quelles surfaces décorées </a:t>
            </a:r>
            <a:r>
              <a:rPr lang="fr-FR" sz="2000" dirty="0" smtClean="0"/>
              <a:t>peut-on</a:t>
            </a:r>
          </a:p>
          <a:p>
            <a:pPr indent="446088"/>
            <a:r>
              <a:rPr lang="fr-FR" sz="2000" dirty="0" smtClean="0"/>
              <a:t>recouvrir </a:t>
            </a:r>
            <a:r>
              <a:rPr lang="fr-FR" sz="2000" dirty="0"/>
              <a:t>entièrement le rectangle </a:t>
            </a:r>
            <a:r>
              <a:rPr lang="fr-FR" sz="2000" dirty="0" smtClean="0"/>
              <a:t>A ?</a:t>
            </a:r>
            <a:endParaRPr lang="fr-FR" sz="2000" dirty="0"/>
          </a:p>
          <a:p>
            <a:pPr indent="446088">
              <a:spcAft>
                <a:spcPts val="600"/>
              </a:spcAft>
            </a:pPr>
            <a:r>
              <a:rPr lang="fr-FR" sz="2000" i="1" dirty="0" smtClean="0"/>
              <a:t>Pour </a:t>
            </a:r>
            <a:r>
              <a:rPr lang="fr-FR" sz="2000" i="1" dirty="0"/>
              <a:t>répondre tu peux découper</a:t>
            </a:r>
            <a:r>
              <a:rPr lang="fr-FR" sz="2000" i="1" dirty="0" smtClean="0"/>
              <a:t>.</a:t>
            </a:r>
            <a:endParaRPr lang="fr-FR" sz="2000" dirty="0"/>
          </a:p>
          <a:p>
            <a:pPr marL="457200" indent="-457200">
              <a:buAutoNum type="arabicPeriod" startAt="2"/>
            </a:pPr>
            <a:r>
              <a:rPr lang="fr-FR" sz="2000" dirty="0" smtClean="0"/>
              <a:t>Range </a:t>
            </a:r>
            <a:r>
              <a:rPr lang="fr-FR" sz="2000" dirty="0"/>
              <a:t>les surfaces A, B, C, D et E de </a:t>
            </a:r>
            <a:r>
              <a:rPr lang="fr-FR" sz="2000" dirty="0" smtClean="0"/>
              <a:t>celle</a:t>
            </a:r>
          </a:p>
          <a:p>
            <a:pPr indent="446088"/>
            <a:r>
              <a:rPr lang="fr-FR" sz="2000" dirty="0" smtClean="0"/>
              <a:t>qui </a:t>
            </a:r>
            <a:r>
              <a:rPr lang="fr-FR" sz="2000" dirty="0"/>
              <a:t>a la plus grande aire à celle qui a la plus petite.</a:t>
            </a:r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800" dirty="0"/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/>
          </a:p>
        </p:txBody>
      </p:sp>
      <p:sp>
        <p:nvSpPr>
          <p:cNvPr id="2" name="Rectangle 2"/>
          <p:cNvSpPr>
            <a:spLocks noChangeAspect="1" noChangeArrowheads="1"/>
          </p:cNvSpPr>
          <p:nvPr/>
        </p:nvSpPr>
        <p:spPr bwMode="auto">
          <a:xfrm>
            <a:off x="5112000" y="936879"/>
            <a:ext cx="2268062" cy="1007904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Oval 3"/>
          <p:cNvSpPr>
            <a:spLocks noChangeAspect="1" noChangeArrowheads="1"/>
          </p:cNvSpPr>
          <p:nvPr/>
        </p:nvSpPr>
        <p:spPr bwMode="auto">
          <a:xfrm>
            <a:off x="5992282" y="2075929"/>
            <a:ext cx="435610" cy="41783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nguiat Bk BT" charset="0"/>
                <a:cs typeface="Arial" pitchFamily="34" charset="0"/>
              </a:rPr>
              <a:t>A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 descr="Treillis blanc"/>
          <p:cNvSpPr>
            <a:spLocks noChangeAspect="1" noChangeArrowheads="1"/>
          </p:cNvSpPr>
          <p:nvPr/>
        </p:nvSpPr>
        <p:spPr bwMode="auto">
          <a:xfrm>
            <a:off x="1043608" y="4075176"/>
            <a:ext cx="1512412" cy="1512412"/>
          </a:xfrm>
          <a:prstGeom prst="rect">
            <a:avLst/>
          </a:prstGeom>
          <a:pattFill prst="openDmnd">
            <a:fgClr>
              <a:srgbClr val="000000"/>
            </a:fgClr>
            <a:bgClr>
              <a:srgbClr val="FFFFFF"/>
            </a:bgClr>
          </a:patt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Oval 5"/>
          <p:cNvSpPr>
            <a:spLocks noChangeAspect="1" noChangeArrowheads="1"/>
          </p:cNvSpPr>
          <p:nvPr/>
        </p:nvSpPr>
        <p:spPr bwMode="auto">
          <a:xfrm>
            <a:off x="1582009" y="5689009"/>
            <a:ext cx="435610" cy="41783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nguiat Bk BT" charset="0"/>
                <a:cs typeface="Arial" pitchFamily="34" charset="0"/>
              </a:rPr>
              <a:t>B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6" descr="Tirets horizontaux"/>
          <p:cNvSpPr>
            <a:spLocks noChangeAspect="1" noChangeArrowheads="1"/>
          </p:cNvSpPr>
          <p:nvPr/>
        </p:nvSpPr>
        <p:spPr bwMode="auto">
          <a:xfrm>
            <a:off x="3060249" y="3799129"/>
            <a:ext cx="2015807" cy="2015807"/>
          </a:xfrm>
          <a:prstGeom prst="rtTriangle">
            <a:avLst/>
          </a:prstGeom>
          <a:pattFill prst="dashHorz">
            <a:fgClr>
              <a:srgbClr val="000000"/>
            </a:fgClr>
            <a:bgClr>
              <a:srgbClr val="FFFFFF"/>
            </a:bgClr>
          </a:patt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Oval 7"/>
          <p:cNvSpPr>
            <a:spLocks noChangeAspect="1" noChangeArrowheads="1"/>
          </p:cNvSpPr>
          <p:nvPr/>
        </p:nvSpPr>
        <p:spPr bwMode="auto">
          <a:xfrm>
            <a:off x="3850347" y="5889594"/>
            <a:ext cx="435610" cy="41783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nguiat Bk BT" charset="0"/>
                <a:cs typeface="Arial" pitchFamily="34" charset="0"/>
              </a:rPr>
              <a:t>C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utoShape 8" descr="Sillage"/>
          <p:cNvSpPr>
            <a:spLocks noChangeAspect="1" noChangeArrowheads="1"/>
          </p:cNvSpPr>
          <p:nvPr/>
        </p:nvSpPr>
        <p:spPr bwMode="auto">
          <a:xfrm>
            <a:off x="5076473" y="4050826"/>
            <a:ext cx="2015807" cy="1512411"/>
          </a:xfrm>
          <a:custGeom>
            <a:avLst/>
            <a:gdLst>
              <a:gd name="G0" fmla="+- 4053 0 0"/>
              <a:gd name="G1" fmla="+- 21600 0 4053"/>
              <a:gd name="G2" fmla="*/ 4053 1 2"/>
              <a:gd name="G3" fmla="+- 21600 0 G2"/>
              <a:gd name="G4" fmla="+/ 4053 21600 2"/>
              <a:gd name="G5" fmla="+/ G1 0 2"/>
              <a:gd name="G6" fmla="*/ 21600 21600 4053"/>
              <a:gd name="G7" fmla="*/ G6 1 2"/>
              <a:gd name="G8" fmla="+- 21600 0 G7"/>
              <a:gd name="G9" fmla="*/ 21600 1 2"/>
              <a:gd name="G10" fmla="+- 4053 0 G9"/>
              <a:gd name="G11" fmla="?: G10 G8 0"/>
              <a:gd name="G12" fmla="?: G10 G7 21600"/>
              <a:gd name="T0" fmla="*/ 19573 w 21600"/>
              <a:gd name="T1" fmla="*/ 10800 h 21600"/>
              <a:gd name="T2" fmla="*/ 10800 w 21600"/>
              <a:gd name="T3" fmla="*/ 21600 h 21600"/>
              <a:gd name="T4" fmla="*/ 2027 w 21600"/>
              <a:gd name="T5" fmla="*/ 10800 h 21600"/>
              <a:gd name="T6" fmla="*/ 10800 w 21600"/>
              <a:gd name="T7" fmla="*/ 0 h 21600"/>
              <a:gd name="T8" fmla="*/ 3827 w 21600"/>
              <a:gd name="T9" fmla="*/ 3827 h 21600"/>
              <a:gd name="T10" fmla="*/ 17773 w 21600"/>
              <a:gd name="T11" fmla="*/ 177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4053" y="21600"/>
                </a:lnTo>
                <a:lnTo>
                  <a:pt x="17547" y="21600"/>
                </a:lnTo>
                <a:lnTo>
                  <a:pt x="21600" y="0"/>
                </a:lnTo>
                <a:close/>
              </a:path>
            </a:pathLst>
          </a:custGeom>
          <a:pattFill prst="divot">
            <a:fgClr>
              <a:srgbClr val="000000"/>
            </a:fgClr>
            <a:bgClr>
              <a:srgbClr val="FFFFFF"/>
            </a:bgClr>
          </a:patt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Oval 9"/>
          <p:cNvSpPr>
            <a:spLocks noChangeAspect="1" noChangeArrowheads="1"/>
          </p:cNvSpPr>
          <p:nvPr/>
        </p:nvSpPr>
        <p:spPr bwMode="auto">
          <a:xfrm>
            <a:off x="5872078" y="5659352"/>
            <a:ext cx="435610" cy="41783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nguiat Bk BT" charset="0"/>
                <a:cs typeface="Arial" pitchFamily="34" charset="0"/>
              </a:rPr>
              <a:t>D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0" descr="5 %"/>
          <p:cNvSpPr>
            <a:spLocks noChangeAspect="1" noChangeArrowheads="1"/>
          </p:cNvSpPr>
          <p:nvPr/>
        </p:nvSpPr>
        <p:spPr bwMode="auto">
          <a:xfrm>
            <a:off x="7739901" y="1888885"/>
            <a:ext cx="504507" cy="4283868"/>
          </a:xfrm>
          <a:prstGeom prst="rect">
            <a:avLst/>
          </a:prstGeom>
          <a:pattFill prst="pct5">
            <a:fgClr>
              <a:srgbClr val="000000"/>
            </a:fgClr>
            <a:bgClr>
              <a:srgbClr val="FFFFFF"/>
            </a:bgClr>
          </a:patt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Oval 11"/>
          <p:cNvSpPr>
            <a:spLocks noChangeAspect="1" noChangeArrowheads="1"/>
          </p:cNvSpPr>
          <p:nvPr/>
        </p:nvSpPr>
        <p:spPr bwMode="auto">
          <a:xfrm>
            <a:off x="7164288" y="5659352"/>
            <a:ext cx="435610" cy="41783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nguiat Bk BT" charset="0"/>
                <a:cs typeface="Arial" pitchFamily="34" charset="0"/>
              </a:rPr>
              <a:t>E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48728" y="4075176"/>
            <a:ext cx="1512412" cy="1512412"/>
          </a:xfrm>
          <a:prstGeom prst="rect">
            <a:avLst/>
          </a:prstGeom>
          <a:solidFill>
            <a:schemeClr val="accent1">
              <a:lumMod val="7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7739901" y="1888885"/>
            <a:ext cx="504507" cy="4283868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riangle rectangle 9"/>
          <p:cNvSpPr/>
          <p:nvPr/>
        </p:nvSpPr>
        <p:spPr>
          <a:xfrm>
            <a:off x="3060249" y="3799129"/>
            <a:ext cx="2016224" cy="2015807"/>
          </a:xfrm>
          <a:prstGeom prst="rtTriangle">
            <a:avLst/>
          </a:prstGeom>
          <a:solidFill>
            <a:srgbClr val="FF000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apèze 10"/>
          <p:cNvSpPr/>
          <p:nvPr/>
        </p:nvSpPr>
        <p:spPr>
          <a:xfrm rot="10800000">
            <a:off x="5076471" y="4030819"/>
            <a:ext cx="2015807" cy="1532418"/>
          </a:xfrm>
          <a:prstGeom prst="trapezoid">
            <a:avLst/>
          </a:prstGeom>
          <a:solidFill>
            <a:srgbClr val="00B05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5112000" y="1944783"/>
            <a:ext cx="1511751" cy="5040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7" name="Picture 13" descr="http://static.freepik.com/photos-libre/clip-art-ciseaux_43209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29439" y="1752637"/>
            <a:ext cx="238634" cy="40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Connecteur droit 19"/>
          <p:cNvCxnSpPr/>
          <p:nvPr/>
        </p:nvCxnSpPr>
        <p:spPr>
          <a:xfrm>
            <a:off x="5112000" y="1944783"/>
            <a:ext cx="1512168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lèche droite 23"/>
          <p:cNvSpPr/>
          <p:nvPr/>
        </p:nvSpPr>
        <p:spPr>
          <a:xfrm rot="19105219">
            <a:off x="6307688" y="1803436"/>
            <a:ext cx="640576" cy="307898"/>
          </a:xfrm>
          <a:prstGeom prst="rightArrow">
            <a:avLst/>
          </a:prstGeom>
          <a:solidFill>
            <a:srgbClr val="FF9F9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04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20259E-6 L 0.44497 -0.455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40" y="-2280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33333E-6 L 0.44427 -0.456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05" y="-22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2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en\Desktop\Maths\Maths M. Fourneyron et E. Richard\E. Richard\6eme Progression spiralée\Chapitre 14\Recouvrement par découpage correctio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29"/>
          <a:stretch/>
        </p:blipFill>
        <p:spPr bwMode="auto">
          <a:xfrm>
            <a:off x="647564" y="461328"/>
            <a:ext cx="7848872" cy="548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899592" y="5517232"/>
            <a:ext cx="7344816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Les surfaces rangées de la </a:t>
            </a:r>
            <a:r>
              <a:rPr lang="fr-FR" sz="2400" dirty="0">
                <a:solidFill>
                  <a:srgbClr val="FF0000"/>
                </a:solidFill>
              </a:rPr>
              <a:t>plus grande aire à celle qui a la plus </a:t>
            </a:r>
            <a:r>
              <a:rPr lang="fr-FR" sz="2400" dirty="0" smtClean="0">
                <a:solidFill>
                  <a:srgbClr val="FF0000"/>
                </a:solidFill>
              </a:rPr>
              <a:t>petite sont :  D  ;  B et A  ;  E  ;  C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31840" y="5913276"/>
            <a:ext cx="504056" cy="3960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707904" y="5913276"/>
            <a:ext cx="1008112" cy="3960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4716016" y="5913276"/>
            <a:ext cx="504056" cy="3960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220072" y="5913276"/>
            <a:ext cx="504056" cy="3960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 descr="C:\Users\Audrey\Pictures\img0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47598" y="606352"/>
            <a:ext cx="1576507" cy="358426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udrey\Pictures\img00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44403" y="594539"/>
            <a:ext cx="1613639" cy="3607891"/>
          </a:xfrm>
          <a:prstGeom prst="rect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udrey\Pictures\img00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169"/>
          <a:stretch/>
        </p:blipFill>
        <p:spPr bwMode="auto">
          <a:xfrm rot="16200000">
            <a:off x="1700741" y="2387965"/>
            <a:ext cx="1990229" cy="392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udrey\Pictures\img001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5" t="54109"/>
          <a:stretch/>
        </p:blipFill>
        <p:spPr bwMode="auto">
          <a:xfrm rot="16200000">
            <a:off x="5695413" y="2732704"/>
            <a:ext cx="1592630" cy="363640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051720" y="4869160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A et D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411497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3568" y="541704"/>
            <a:ext cx="7776864" cy="57861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fr-FR" sz="2400" b="1" u="sng" dirty="0">
                <a:solidFill>
                  <a:srgbClr val="FF0066"/>
                </a:solidFill>
              </a:rPr>
              <a:t>Remarque :</a:t>
            </a:r>
          </a:p>
          <a:p>
            <a:r>
              <a:rPr lang="fr-FR" sz="2400" dirty="0" smtClean="0"/>
              <a:t>Voici </a:t>
            </a:r>
            <a:r>
              <a:rPr lang="fr-FR" sz="2400" dirty="0"/>
              <a:t>2 figures </a:t>
            </a:r>
            <a:r>
              <a:rPr lang="fr-FR" sz="2400" dirty="0" smtClean="0"/>
              <a:t>:</a:t>
            </a:r>
          </a:p>
          <a:p>
            <a:endParaRPr lang="fr-FR" sz="2400" dirty="0"/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 smtClean="0"/>
          </a:p>
          <a:p>
            <a:r>
              <a:rPr lang="fr-FR" sz="2400" dirty="0"/>
              <a:t>La quantité de papier nécessaire pour construire la figure 1 est la même que pour construire la figure </a:t>
            </a:r>
            <a:r>
              <a:rPr lang="fr-FR" sz="2400" dirty="0" smtClean="0"/>
              <a:t>2: </a:t>
            </a:r>
            <a:r>
              <a:rPr lang="fr-FR" sz="2400" b="1" u="sng" dirty="0">
                <a:solidFill>
                  <a:srgbClr val="FF0066"/>
                </a:solidFill>
              </a:rPr>
              <a:t>on dit que les 2 figures ont la même aire</a:t>
            </a:r>
            <a:r>
              <a:rPr lang="fr-FR" sz="2400" b="1" u="sng" dirty="0" smtClean="0">
                <a:solidFill>
                  <a:srgbClr val="FF0066"/>
                </a:solidFill>
              </a:rPr>
              <a:t>.</a:t>
            </a:r>
            <a:endParaRPr lang="fr-FR" sz="2400" dirty="0"/>
          </a:p>
          <a:p>
            <a:endParaRPr lang="fr-FR" sz="2400" dirty="0">
              <a:solidFill>
                <a:srgbClr val="FF0066"/>
              </a:solidFill>
            </a:endParaRPr>
          </a:p>
          <a:p>
            <a:r>
              <a:rPr lang="fr-FR" sz="2400" dirty="0" smtClean="0"/>
              <a:t>Pour </a:t>
            </a:r>
            <a:r>
              <a:rPr lang="fr-FR" sz="2400" dirty="0"/>
              <a:t>comparer des aires, on peut donc déplacer des morceaux de figure mais, généralement, une fois modifiée, la figure obtenue n’a plus le même périmètre </a:t>
            </a:r>
            <a:r>
              <a:rPr lang="fr-FR" sz="2400" dirty="0" smtClean="0"/>
              <a:t>!</a:t>
            </a:r>
            <a:endParaRPr lang="fr-FR" sz="2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7" t="35889" r="27779" b="43726"/>
          <a:stretch/>
        </p:blipFill>
        <p:spPr bwMode="auto">
          <a:xfrm>
            <a:off x="1043607" y="1628800"/>
            <a:ext cx="6987953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Virage 9"/>
          <p:cNvSpPr/>
          <p:nvPr/>
        </p:nvSpPr>
        <p:spPr>
          <a:xfrm rot="5400000">
            <a:off x="2663732" y="1448836"/>
            <a:ext cx="504056" cy="1008000"/>
          </a:xfrm>
          <a:prstGeom prst="ben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90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111</Words>
  <Application>Microsoft Office PowerPoint</Application>
  <PresentationFormat>Affichage à l'écran (4:3)</PresentationFormat>
  <Paragraphs>36</Paragraphs>
  <Slides>3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</dc:creator>
  <cp:lastModifiedBy>Ben</cp:lastModifiedBy>
  <cp:revision>48</cp:revision>
  <dcterms:created xsi:type="dcterms:W3CDTF">2013-08-29T13:27:42Z</dcterms:created>
  <dcterms:modified xsi:type="dcterms:W3CDTF">2015-12-29T14:42:29Z</dcterms:modified>
</cp:coreProperties>
</file>